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F2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2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6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8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0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5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1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6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5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2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6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0754E-7EA6-42AF-ACC6-FB5AAE70001F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8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Modeling: Variable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Request: “Estimate the annual maintenance costs attributable to annual mileage on a car. Dollars per thousand miles driven will suffice.”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sounds like a regression problem! Let’s sample some cars, and look at their costs and mileage over the past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5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all looks fine. And it’s wrong!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41318"/>
            <a:ext cx="5079765" cy="32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37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the Computer Sees: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562600" cy="3574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4876800"/>
            <a:ext cx="7467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What it </a:t>
            </a:r>
            <a:r>
              <a:rPr lang="en-US" i="1" dirty="0" smtClean="0"/>
              <a:t>doesn’t </a:t>
            </a:r>
            <a:r>
              <a:rPr lang="en-US" dirty="0" smtClean="0"/>
              <a:t>see is the age bias in the data: The cars to the left are mostly older cars, and the cars to the right are mostly newer.</a:t>
            </a:r>
          </a:p>
          <a:p>
            <a:r>
              <a:rPr lang="en-US" dirty="0" smtClean="0"/>
              <a:t>An un(age)biased chart would have some lower points on the left, and some higher points on the right … and the regression line would be steeper.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73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… arises when you leave out of your model a potential explanatory variable that (1) has its own effect on the dependent variable, and (2) </a:t>
            </a:r>
            <a:r>
              <a:rPr lang="en-US" dirty="0" err="1" smtClean="0"/>
              <a:t>covaries</a:t>
            </a:r>
            <a:r>
              <a:rPr lang="en-US" dirty="0" smtClean="0"/>
              <a:t> systematically with an included explanatory variable. </a:t>
            </a:r>
          </a:p>
          <a:p>
            <a:r>
              <a:rPr lang="en-US" dirty="0" smtClean="0"/>
              <a:t>The included variable plays a double role, and its coefficient is a biased estimate of its pure effect.</a:t>
            </a:r>
          </a:p>
          <a:p>
            <a:r>
              <a:rPr lang="en-US" dirty="0" smtClean="0"/>
              <a:t>That’s why, when we seek to estimate the pure effect of one explanatory variable on the dependent variable, we should use the most-complete model possible.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4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Seeing the Man Who isn’t There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Yesterday, upon the stair,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I met a man who wasn’t there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He wasn’t there again today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/>
              <a:t>I wish, I wish he’d go away</a:t>
            </a:r>
            <a:r>
              <a:rPr lang="en-US" sz="2000" dirty="0" smtClean="0"/>
              <a:t>...</a:t>
            </a:r>
            <a:endParaRPr lang="en-US" sz="1200" i="1" dirty="0" smtClean="0"/>
          </a:p>
          <a:p>
            <a:pPr marL="0" indent="0">
              <a:buNone/>
            </a:pPr>
            <a:r>
              <a:rPr lang="en-US" sz="1200" i="1" dirty="0" smtClean="0"/>
              <a:t>					</a:t>
            </a:r>
            <a:r>
              <a:rPr lang="en-US" sz="1200" i="1" dirty="0" err="1" smtClean="0"/>
              <a:t>Antigonish</a:t>
            </a:r>
            <a:r>
              <a:rPr lang="en-US" sz="1200" dirty="0" smtClean="0"/>
              <a:t> (1899), Hughes </a:t>
            </a:r>
            <a:r>
              <a:rPr lang="en-US" sz="1200" dirty="0" err="1" smtClean="0"/>
              <a:t>Mearns</a:t>
            </a:r>
            <a:endParaRPr lang="en-US" sz="12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When doing a regression study in order to estimate the pure effect of some variable on the dependent variable, the first challenge in the real (non-classroom) world is to decide for what variables to collect data. The “man who isn’t there” can do you harm.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Let’s return to the </a:t>
            </a:r>
            <a:r>
              <a:rPr lang="en-US" sz="2000" dirty="0" err="1" smtClean="0"/>
              <a:t>motorpool</a:t>
            </a:r>
            <a:r>
              <a:rPr lang="en-US" sz="2000" dirty="0" smtClean="0"/>
              <a:t> example, with Mileage as the only explanatory variable, </a:t>
            </a:r>
            <a:r>
              <a:rPr lang="en-US" sz="2000" dirty="0"/>
              <a:t>a</a:t>
            </a:r>
            <a:r>
              <a:rPr lang="en-US" sz="2000" dirty="0" smtClean="0"/>
              <a:t>nd look at the residuals, i.e., the errors our current model makes in predicting for individuals in the sample.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417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from our Mistakes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05337"/>
              </p:ext>
            </p:extLst>
          </p:nvPr>
        </p:nvGraphicFramePr>
        <p:xfrm>
          <a:off x="585355" y="2057400"/>
          <a:ext cx="26162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  <a:gridCol w="647700"/>
                <a:gridCol w="673100"/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predicted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residual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-82.06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689.39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-76.39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16.4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762.70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-89.70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530.90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0.10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518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554.67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604.20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699.30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861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780.53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80.47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851.85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-9.85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742.89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647.79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147.21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691.38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84.62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89.94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571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616.09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-45.09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711.19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-38.19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17.5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215731"/>
              </p:ext>
            </p:extLst>
          </p:nvPr>
        </p:nvGraphicFramePr>
        <p:xfrm>
          <a:off x="5257800" y="2057400"/>
          <a:ext cx="26162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  <a:gridCol w="647700"/>
                <a:gridCol w="673100"/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predicted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residual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795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647.79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147.21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815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89.94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691.38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84.62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861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780.53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80.47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699.30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530.90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0.10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851.85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-9.85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604.20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518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554.67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742.89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711.19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-38.19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571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616.09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-45.09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689.39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-76.39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-82.06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762.70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-89.70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20.1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991691"/>
              </p:ext>
            </p:extLst>
          </p:nvPr>
        </p:nvGraphicFramePr>
        <p:xfrm>
          <a:off x="8125691" y="2057400"/>
          <a:ext cx="6477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Age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2673" y="1524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the “residuals” output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5200" y="2184645"/>
            <a:ext cx="144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the observations from largest to smallest residual.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48768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 see if something differentiates the observations near the top of the list from those near the bottom.</a:t>
            </a:r>
          </a:p>
          <a:p>
            <a:endParaRPr lang="en-US" dirty="0" smtClean="0"/>
          </a:p>
          <a:p>
            <a:r>
              <a:rPr lang="en-US" dirty="0" smtClean="0"/>
              <a:t>If so, consider adding that differentiating variable to your model!</a:t>
            </a:r>
          </a:p>
        </p:txBody>
      </p:sp>
    </p:spTree>
    <p:extLst>
      <p:ext uri="{BB962C8B-B14F-4D97-AF65-F5344CB8AC3E}">
        <p14:creationId xmlns:p14="http://schemas.microsoft.com/office/powerpoint/2010/main" val="92053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Do This Repeatedly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151675"/>
              </p:ext>
            </p:extLst>
          </p:nvPr>
        </p:nvGraphicFramePr>
        <p:xfrm>
          <a:off x="7772400" y="2286000"/>
          <a:ext cx="6477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Make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7089658"/>
              </p:ext>
            </p:extLst>
          </p:nvPr>
        </p:nvGraphicFramePr>
        <p:xfrm>
          <a:off x="838200" y="2285997"/>
          <a:ext cx="3314700" cy="1781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7716"/>
                <a:gridCol w="712328"/>
                <a:gridCol w="712328"/>
                <a:gridCol w="712328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Regression: 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constant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coefficient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180.9150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26.6788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71.1309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std</a:t>
                      </a:r>
                      <a:r>
                        <a:rPr lang="en-US" sz="1000" u="none" strike="noStrike" dirty="0">
                          <a:effectLst/>
                        </a:rPr>
                        <a:t> error of </a:t>
                      </a:r>
                      <a:r>
                        <a:rPr lang="en-US" sz="1000" u="none" strike="noStrike" dirty="0" err="1">
                          <a:effectLst/>
                        </a:rPr>
                        <a:t>coef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73.2707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3.7041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19.0376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t-ratio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2.4691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7.2024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3.7363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significance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2.9541%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0.0011%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0.2841%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beta-weight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1.0377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0.5383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standard error of regression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52.2696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coefficient of determination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81.22%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adjusted coef of determination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78.09%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170866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new model: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2077998"/>
            <a:ext cx="289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sorting on the new residuals, 3 of the top 4 and 5 of the top 7 cars (those with the greatest positive residuals) are Hondas. 3 </a:t>
            </a:r>
            <a:r>
              <a:rPr lang="en-US" dirty="0"/>
              <a:t>of the </a:t>
            </a:r>
            <a:r>
              <a:rPr lang="en-US" dirty="0" smtClean="0"/>
              <a:t>bottom 4 </a:t>
            </a:r>
            <a:r>
              <a:rPr lang="en-US" dirty="0"/>
              <a:t>and 5 of the </a:t>
            </a:r>
            <a:r>
              <a:rPr lang="en-US" dirty="0" smtClean="0"/>
              <a:t>bottom </a:t>
            </a:r>
            <a:r>
              <a:rPr lang="en-US" dirty="0"/>
              <a:t>7 cars (those with the </a:t>
            </a:r>
            <a:r>
              <a:rPr lang="en-US" dirty="0" smtClean="0"/>
              <a:t>greatest negative </a:t>
            </a:r>
            <a:r>
              <a:rPr lang="en-US" dirty="0"/>
              <a:t>residuals) are </a:t>
            </a:r>
            <a:r>
              <a:rPr lang="en-US" dirty="0" smtClean="0"/>
              <a:t>Fords.</a:t>
            </a:r>
          </a:p>
          <a:p>
            <a:endParaRPr lang="en-US" dirty="0"/>
          </a:p>
          <a:p>
            <a:r>
              <a:rPr lang="en-US" dirty="0" smtClean="0"/>
              <a:t>This might suggest adding “make” as another new variable.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4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Just Include the Kitchen Sink?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Spurious correlation</a:t>
            </a:r>
          </a:p>
          <a:p>
            <a:pPr lvl="1"/>
            <a:r>
              <a:rPr lang="en-US" dirty="0" smtClean="0"/>
              <a:t>The Dow, and women’s skirts</a:t>
            </a:r>
          </a:p>
          <a:p>
            <a:r>
              <a:rPr lang="en-US" dirty="0" err="1" smtClean="0"/>
              <a:t>Collinearity</a:t>
            </a:r>
            <a:endParaRPr lang="en-US" dirty="0" smtClean="0"/>
          </a:p>
          <a:p>
            <a:pPr lvl="1"/>
            <a:r>
              <a:rPr lang="en-US" dirty="0" smtClean="0"/>
              <a:t>For example, age and odometer miles: Likely highly correlated</a:t>
            </a:r>
          </a:p>
          <a:p>
            <a:pPr lvl="1"/>
            <a:r>
              <a:rPr lang="en-US" dirty="0" smtClean="0"/>
              <a:t>Computer </a:t>
            </a:r>
            <a:r>
              <a:rPr lang="en-US" dirty="0"/>
              <a:t>c</a:t>
            </a:r>
            <a:r>
              <a:rPr lang="en-US" dirty="0" smtClean="0"/>
              <a:t>an’t decide what to attribute to each</a:t>
            </a:r>
          </a:p>
          <a:p>
            <a:pPr lvl="2"/>
            <a:r>
              <a:rPr lang="en-US" dirty="0" smtClean="0"/>
              <a:t>Large standard errors of coefficients leads to large significance levels = no evidence either belongs.</a:t>
            </a:r>
          </a:p>
          <a:p>
            <a:pPr lvl="2"/>
            <a:r>
              <a:rPr lang="en-US" dirty="0" smtClean="0"/>
              <a:t>But if either is included alone, strong evidence it belongs</a:t>
            </a:r>
          </a:p>
        </p:txBody>
      </p:sp>
    </p:spTree>
    <p:extLst>
      <p:ext uri="{BB962C8B-B14F-4D97-AF65-F5344CB8AC3E}">
        <p14:creationId xmlns:p14="http://schemas.microsoft.com/office/powerpoint/2010/main" val="391143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662</Words>
  <Application>Microsoft Office PowerPoint</Application>
  <PresentationFormat>On-screen Show (4:3)</PresentationFormat>
  <Paragraphs>239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Modeling: Variable Selection</vt:lpstr>
      <vt:lpstr>The Results</vt:lpstr>
      <vt:lpstr>Here’s What the Computer Sees:</vt:lpstr>
      <vt:lpstr>Specification Bias</vt:lpstr>
      <vt:lpstr>Seeing the Man Who isn’t There</vt:lpstr>
      <vt:lpstr>Learning from our Mistakes</vt:lpstr>
      <vt:lpstr>We Can Do This Repeatedly</vt:lpstr>
      <vt:lpstr>Why Not Just Include the Kitchen Sink?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Modeling: Variable Selection</dc:title>
  <dc:creator>Bob</dc:creator>
  <cp:lastModifiedBy>Bob</cp:lastModifiedBy>
  <cp:revision>3</cp:revision>
  <dcterms:created xsi:type="dcterms:W3CDTF">2015-01-17T03:28:15Z</dcterms:created>
  <dcterms:modified xsi:type="dcterms:W3CDTF">2015-01-18T02:32:02Z</dcterms:modified>
</cp:coreProperties>
</file>